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embeddedFontLst>
    <p:embeddedFont>
      <p:font typeface="Cabin" panose="020B060402020202020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999355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992310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8901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90084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33713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29912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252429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08483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0606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379678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6690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bin"/>
              <a:buNone/>
              <a:defRPr sz="6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0" cap="none">
                <a:solidFill>
                  <a:schemeClr val="dk1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ftr" idx="11"/>
          </p:nvPr>
        </p:nvSpPr>
        <p:spPr>
          <a:xfrm>
            <a:off x="2416500" y="329307"/>
            <a:ext cx="49739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ldNum" idx="12"/>
          </p:nvPr>
        </p:nvSpPr>
        <p:spPr>
          <a:xfrm>
            <a:off x="1437664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0" name="Google Shape;20;p2"/>
          <p:cNvCxnSpPr/>
          <p:nvPr/>
        </p:nvCxnSpPr>
        <p:spPr>
          <a:xfrm>
            <a:off x="2417780" y="3528542"/>
            <a:ext cx="863707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1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1"/>
          <p:cNvSpPr txBox="1">
            <a:spLocks noGrp="1"/>
          </p:cNvSpPr>
          <p:nvPr>
            <p:ph type="body" idx="1"/>
          </p:nvPr>
        </p:nvSpPr>
        <p:spPr>
          <a:xfrm rot="5400000">
            <a:off x="4527910" y="-1060599"/>
            <a:ext cx="3450613" cy="9603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1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1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1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88" name="Google Shape;88;p11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2"/>
          <p:cNvSpPr txBox="1">
            <a:spLocks noGrp="1"/>
          </p:cNvSpPr>
          <p:nvPr>
            <p:ph type="title"/>
          </p:nvPr>
        </p:nvSpPr>
        <p:spPr>
          <a:xfrm rot="5400000">
            <a:off x="7917038" y="2321047"/>
            <a:ext cx="4659889" cy="1615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bin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2"/>
          <p:cNvSpPr txBox="1">
            <a:spLocks noGrp="1"/>
          </p:cNvSpPr>
          <p:nvPr>
            <p:ph type="body" idx="1"/>
          </p:nvPr>
        </p:nvSpPr>
        <p:spPr>
          <a:xfrm rot="5400000">
            <a:off x="3029143" y="-785498"/>
            <a:ext cx="4659889" cy="78288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12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2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2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95" name="Google Shape;95;p12"/>
          <p:cNvCxnSpPr/>
          <p:nvPr/>
        </p:nvCxnSpPr>
        <p:spPr>
          <a:xfrm>
            <a:off x="9439111" y="798973"/>
            <a:ext cx="0" cy="4659889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7" name="Google Shape;27;p3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bin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45700" anchor="t" anchorCtr="0"/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8" name="Google Shape;38;p5"/>
          <p:cNvCxnSpPr/>
          <p:nvPr/>
        </p:nvCxnSpPr>
        <p:spPr>
          <a:xfrm>
            <a:off x="1454239" y="3804985"/>
            <a:ext cx="8630446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1"/>
          </p:nvPr>
        </p:nvSpPr>
        <p:spPr>
          <a:xfrm>
            <a:off x="1447331" y="2010878"/>
            <a:ext cx="4645152" cy="3448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2"/>
          </p:nvPr>
        </p:nvSpPr>
        <p:spPr>
          <a:xfrm>
            <a:off x="6413771" y="2017343"/>
            <a:ext cx="4645152" cy="3441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46" name="Google Shape;46;p6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sz="2200" b="0" cap="none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2"/>
          </p:nvPr>
        </p:nvSpPr>
        <p:spPr>
          <a:xfrm>
            <a:off x="1447191" y="2824269"/>
            <a:ext cx="4645152" cy="2644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body" idx="3"/>
          </p:nvPr>
        </p:nvSpPr>
        <p:spPr>
          <a:xfrm>
            <a:off x="6412362" y="2023003"/>
            <a:ext cx="4645152" cy="802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sz="2200" b="0" cap="none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body" idx="4"/>
          </p:nvPr>
        </p:nvSpPr>
        <p:spPr>
          <a:xfrm>
            <a:off x="6412362" y="2821491"/>
            <a:ext cx="4645152" cy="2637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6" name="Google Shape;56;p7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62" name="Google Shape;62;p8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bin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body" idx="1"/>
          </p:nvPr>
        </p:nvSpPr>
        <p:spPr>
          <a:xfrm>
            <a:off x="5043714" y="798974"/>
            <a:ext cx="6012470" cy="46588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body" idx="2"/>
          </p:nvPr>
        </p:nvSpPr>
        <p:spPr>
          <a:xfrm>
            <a:off x="1444671" y="3205491"/>
            <a:ext cx="3275013" cy="2248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0" name="Google Shape;70;p9"/>
          <p:cNvCxnSpPr/>
          <p:nvPr/>
        </p:nvCxnSpPr>
        <p:spPr>
          <a:xfrm>
            <a:off x="1448280" y="3205491"/>
            <a:ext cx="3269490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oogle Shape;72;p10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73" name="Google Shape;73;p10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>
              <a:noFill/>
            </a:ln>
            <a:effectLst>
              <a:outerShdw blurRad="127000" dist="228600" dir="4740000" sx="98000" sy="98000" algn="tl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0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ap="flat" cmpd="sng">
              <a:solidFill>
                <a:srgbClr val="19191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5" name="Google Shape;75;p10"/>
          <p:cNvSpPr txBox="1"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bin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0"/>
          <p:cNvSpPr>
            <a:spLocks noGrp="1"/>
          </p:cNvSpPr>
          <p:nvPr>
            <p:ph type="pic" idx="2"/>
          </p:nvPr>
        </p:nvSpPr>
        <p:spPr>
          <a:xfrm>
            <a:off x="8124389" y="1122542"/>
            <a:ext cx="2791171" cy="3866327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R="0" lvl="2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R="0" lvl="3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R="0" lvl="4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body" idx="1"/>
          </p:nvPr>
        </p:nvSpPr>
        <p:spPr>
          <a:xfrm>
            <a:off x="1450329" y="3145992"/>
            <a:ext cx="5524404" cy="2003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8" name="Google Shape;78;p10"/>
          <p:cNvSpPr txBox="1">
            <a:spLocks noGrp="1"/>
          </p:cNvSpPr>
          <p:nvPr>
            <p:ph type="dt" idx="10"/>
          </p:nvPr>
        </p:nvSpPr>
        <p:spPr>
          <a:xfrm>
            <a:off x="1447382" y="5469856"/>
            <a:ext cx="5527351" cy="320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0"/>
          <p:cNvSpPr txBox="1">
            <a:spLocks noGrp="1"/>
          </p:cNvSpPr>
          <p:nvPr>
            <p:ph type="ftr" idx="11"/>
          </p:nvPr>
        </p:nvSpPr>
        <p:spPr>
          <a:xfrm>
            <a:off x="1447382" y="318640"/>
            <a:ext cx="5541004" cy="320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0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81" name="Google Shape;81;p10"/>
          <p:cNvCxnSpPr/>
          <p:nvPr/>
        </p:nvCxnSpPr>
        <p:spPr>
          <a:xfrm>
            <a:off x="1447382" y="3143605"/>
            <a:ext cx="5527351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BE9E6"/>
            </a:gs>
            <a:gs pos="100000">
              <a:srgbClr val="C9C5C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chemeClr val="lt2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" name="Google Shape;7;p1"/>
          <p:cNvPicPr preferRelativeResize="0"/>
          <p:nvPr/>
        </p:nvPicPr>
        <p:blipFill rotWithShape="1">
          <a:blip r:embed="rId13">
            <a:alphaModFix/>
          </a:blip>
          <a:srcRect t="1538" b="-1538"/>
          <a:stretch/>
        </p:blipFill>
        <p:spPr>
          <a:xfrm>
            <a:off x="0" y="6126480"/>
            <a:ext cx="12192000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1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bin"/>
              <a:buNone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5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429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3302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lvl="1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0" marR="0" lvl="2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0" marR="0" lvl="3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0" marR="0" lvl="4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0" marR="0" lvl="5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0" marR="0" lvl="6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0" marR="0" lvl="7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0" marR="0" lvl="8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3" name="Google Shape;13;p1"/>
          <p:cNvCxnSpPr/>
          <p:nvPr/>
        </p:nvCxnSpPr>
        <p:spPr>
          <a:xfrm>
            <a:off x="0" y="6128413"/>
            <a:ext cx="12192000" cy="0"/>
          </a:xfrm>
          <a:prstGeom prst="straightConnector1">
            <a:avLst/>
          </a:prstGeom>
          <a:noFill/>
          <a:ln w="12700" cap="flat" cmpd="sng">
            <a:solidFill>
              <a:srgbClr val="000001">
                <a:alpha val="2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kelynaugh.com/Charlottesville/pages/IMG_8621.ht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oredpanda.com/funny-tombstones-epitaphs/?page_numb=2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3"/>
          <p:cNvSpPr txBox="1"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bin"/>
              <a:buNone/>
            </a:pPr>
            <a:r>
              <a:rPr lang="en-US" dirty="0"/>
              <a:t>EPITAPH INTRO</a:t>
            </a:r>
            <a:endParaRPr dirty="0"/>
          </a:p>
        </p:txBody>
      </p:sp>
      <p:pic>
        <p:nvPicPr>
          <p:cNvPr id="102" name="Google Shape;102;p13" descr="Veterans Administration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81455" y="5307080"/>
            <a:ext cx="2859120" cy="794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3" descr="UCF History department logo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88555" y="5307080"/>
            <a:ext cx="3216475" cy="794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3" descr="UCF Center for Humanities and Digital Research logo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39275" y="5307071"/>
            <a:ext cx="794200" cy="794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3"/>
          <p:cNvSpPr txBox="1"/>
          <p:nvPr/>
        </p:nvSpPr>
        <p:spPr>
          <a:xfrm>
            <a:off x="8386575" y="5135200"/>
            <a:ext cx="3000000" cy="133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50">
                <a:highlight>
                  <a:srgbClr val="9E9E9E"/>
                </a:highlight>
              </a:rPr>
              <a:t>© 2018 UCF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2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bin"/>
              <a:buNone/>
            </a:pPr>
            <a:r>
              <a:rPr lang="en-US"/>
              <a:t>WORKS CITED</a:t>
            </a:r>
            <a:endParaRPr/>
          </a:p>
        </p:txBody>
      </p:sp>
      <p:sp>
        <p:nvSpPr>
          <p:cNvPr id="153" name="Google Shape;153;p22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Lynaugh, Mike. “Charlottesville - The Gravesite of Thomas Jefferson. ” </a:t>
            </a:r>
            <a:r>
              <a:rPr lang="en-US" i="1"/>
              <a:t>The Grave of General Stonewall Jackson in Lexington, VA.The Grave of General Stonewall Jackson in Lexington, VA.</a:t>
            </a:r>
            <a:r>
              <a:rPr lang="en-US"/>
              <a:t>, Mike Lynaugh,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www.mikelynaugh.com/Charlottesville/pages/IMG_8621.htm</a:t>
            </a:r>
            <a:r>
              <a:rPr lang="en-US"/>
              <a:t>.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Marc, Sarune. “50+ Brilliant Tombstones By People Whose Sense Of Humor Will Live Forever.” </a:t>
            </a:r>
            <a:r>
              <a:rPr lang="en-US" i="1"/>
              <a:t>Bored Panda</a:t>
            </a:r>
            <a:r>
              <a:rPr lang="en-US"/>
              <a:t>, Bored Panda, 2018,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www.boredpanda.com/funny-tombstones-epitaphs/?page_numb=2</a:t>
            </a:r>
            <a:r>
              <a:rPr lang="en-US"/>
              <a:t>.</a:t>
            </a:r>
            <a:endParaRPr/>
          </a:p>
          <a:p>
            <a:pPr marL="228600" lvl="0" indent="-101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4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bin"/>
              <a:buNone/>
            </a:pPr>
            <a:r>
              <a:rPr lang="en-US"/>
              <a:t>WHAT IS AN EPITAPH?</a:t>
            </a:r>
            <a:endParaRPr/>
          </a:p>
        </p:txBody>
      </p:sp>
      <p:sp>
        <p:nvSpPr>
          <p:cNvPr id="111" name="Google Shape;111;p14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A statement or description on a tombstone that is a personalized memory or quote for the person </a:t>
            </a:r>
            <a:endParaRPr/>
          </a:p>
          <a:p>
            <a:pPr marL="685800" lvl="1" indent="-2286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Can be funny, biographical, or serious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19208" y="365760"/>
            <a:ext cx="4086734" cy="54512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67502" y="872987"/>
            <a:ext cx="7683500" cy="4343400"/>
          </a:xfrm>
          <a:prstGeom prst="rect">
            <a:avLst/>
          </a:prstGeom>
          <a:noFill/>
          <a:ln w="88900" cap="sq" cmpd="thickThin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32809" y="880027"/>
            <a:ext cx="7188269" cy="4110977"/>
          </a:xfrm>
          <a:prstGeom prst="ellipse">
            <a:avLst/>
          </a:prstGeom>
          <a:noFill/>
          <a:ln w="63500" cap="rnd" cmpd="sng">
            <a:solidFill>
              <a:srgbClr val="333333"/>
            </a:solidFill>
            <a:prstDash val="solid"/>
            <a:round/>
            <a:headEnd type="none" w="sm" len="sm"/>
            <a:tailEnd type="none" w="sm" len="sm"/>
          </a:ln>
          <a:effectLst>
            <a:outerShdw blurRad="381000" dist="292100" dir="5400000" sx="-80000" sy="-18000" rotWithShape="0">
              <a:srgbClr val="000000">
                <a:alpha val="2196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Google Shape;131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62673" y="407962"/>
            <a:ext cx="3948107" cy="524021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 cmpd="sng">
            <a:solidFill>
              <a:srgbClr val="292929"/>
            </a:solidFill>
            <a:prstDash val="solid"/>
            <a:miter lim="800000"/>
            <a:headEnd type="none" w="sm" len="sm"/>
            <a:tailEnd type="none" w="sm" len="sm"/>
          </a:ln>
          <a:effectLst>
            <a:reflection stA="28000" endPos="28000" dist="5000" dir="5400000" sy="-100000" algn="bl" rotWithShape="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Google Shape;136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19207" y="295421"/>
            <a:ext cx="4266023" cy="5690382"/>
          </a:xfrm>
          <a:prstGeom prst="ellipse">
            <a:avLst/>
          </a:prstGeom>
          <a:noFill/>
          <a:ln w="63500" cap="rnd" cmpd="sng">
            <a:solidFill>
              <a:srgbClr val="333333"/>
            </a:solidFill>
            <a:prstDash val="solid"/>
            <a:round/>
            <a:headEnd type="none" w="sm" len="sm"/>
            <a:tailEnd type="none" w="sm" len="sm"/>
          </a:ln>
          <a:effectLst>
            <a:outerShdw blurRad="381000" dist="292100" dir="5400000" sx="-80000" sy="-18000" rotWithShape="0">
              <a:srgbClr val="000000">
                <a:alpha val="2196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Google Shape;141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44364" y="318052"/>
            <a:ext cx="3644348" cy="5466521"/>
          </a:xfrm>
          <a:prstGeom prst="rect">
            <a:avLst/>
          </a:prstGeom>
          <a:noFill/>
          <a:ln w="88900" cap="sq" cmpd="thickThin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1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bin"/>
              <a:buNone/>
            </a:pPr>
            <a:r>
              <a:rPr lang="en-US"/>
              <a:t>YOUR TURN</a:t>
            </a:r>
            <a:endParaRPr/>
          </a:p>
        </p:txBody>
      </p:sp>
      <p:sp>
        <p:nvSpPr>
          <p:cNvPr id="147" name="Google Shape;147;p21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Think of your favorite fictional character – can be from a book, movie, or TV show – and write a funny epitaph for them.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rgbClr val="000000"/>
      </a:dk1>
      <a:lt1>
        <a:srgbClr val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Widescreen</PresentationFormat>
  <Paragraphs>12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Cabin</vt:lpstr>
      <vt:lpstr>Gallery</vt:lpstr>
      <vt:lpstr>EPITAPH INTRO</vt:lpstr>
      <vt:lpstr>WHAT IS AN EPITAPH?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YOUR TURN</vt:lpstr>
      <vt:lpstr>WORKS CITED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EPITAPH INTRO</dc:title>
  <dc:creator>John Sacher</dc:creator>
  <cp:lastModifiedBy>Amy Giroux</cp:lastModifiedBy>
  <cp:revision>2</cp:revision>
  <dcterms:modified xsi:type="dcterms:W3CDTF">2018-11-28T04:20:34Z</dcterms:modified>
</cp:coreProperties>
</file>